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4924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Allergy &amp; Air-Response System (SAARS)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IoT-based solution for mitigating respiratory health risks by monitoring indoor air quality in real-time.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2531"/>
            <a:ext cx="74458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Future Scope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49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SAARS successfully demonstrates a proactive approach to allergy management through IoT.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82992"/>
            <a:ext cx="3048000" cy="18838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093613"/>
            <a:ext cx="304800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AI-Based Predictive Analytics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938361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ML models to predict "Allergy Risk Days".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982992"/>
            <a:ext cx="3048119" cy="18838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25278" y="509361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Solar Power Integration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8" y="5938361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solar charging for energy-autonomous operation.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982992"/>
            <a:ext cx="3048119" cy="188380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56884" y="509361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App Expansion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4" y="5938361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 "Health Log" feature to correlate symptoms with air quality.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982992"/>
            <a:ext cx="3048119" cy="188380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88491" y="509361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Scalable Mesh Networking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88491" y="5938361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multi-node networks for entire building ventilation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84484"/>
            <a:ext cx="42652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Report: Documentation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2029539"/>
            <a:ext cx="61700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 to SAARS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307848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presents the Smart Allergy and Air-Response System (SAARS), an IoT-based solution designed to mitigate respiratory health risks by monitoring indoor air quality in real-time.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26412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Name: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Abdul Hannan, Massad Syed, Arslan Ali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BSCS ‘A’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Registration No: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23-NTU-CS-1002,1048,1019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4626412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Course: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Embedded IOT FALL -2025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Submitted To: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Sir Nasir Sb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Submission Date: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4 January 2026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299" y="644962"/>
            <a:ext cx="7716202" cy="1275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Abstract: Real-time Air Quality Monitoring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0299" y="2226112"/>
            <a:ext cx="7716202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SAARS integrates an ESP32 microcontroller with MQ-135, DHT22, and PM2.5 Dust Sensors to detect harmful pollutants, high humidity, and particulate matter.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0299" y="3413998"/>
            <a:ext cx="3756065" cy="2156579"/>
          </a:xfrm>
          <a:prstGeom prst="roundRect">
            <a:avLst>
              <a:gd name="adj" fmla="val 508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6" name="Shape 3"/>
          <p:cNvSpPr/>
          <p:nvPr/>
        </p:nvSpPr>
        <p:spPr>
          <a:xfrm>
            <a:off x="6200299" y="3391138"/>
            <a:ext cx="3756065" cy="91440"/>
          </a:xfrm>
          <a:prstGeom prst="roundRect">
            <a:avLst>
              <a:gd name="adj" fmla="val 93702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Shape 4"/>
          <p:cNvSpPr/>
          <p:nvPr/>
        </p:nvSpPr>
        <p:spPr>
          <a:xfrm>
            <a:off x="7772281" y="3108008"/>
            <a:ext cx="611981" cy="611981"/>
          </a:xfrm>
          <a:prstGeom prst="roundRect">
            <a:avLst>
              <a:gd name="adj" fmla="val 14941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5"/>
          <p:cNvSpPr/>
          <p:nvPr/>
        </p:nvSpPr>
        <p:spPr>
          <a:xfrm>
            <a:off x="7955875" y="3261003"/>
            <a:ext cx="244793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427113" y="3923943"/>
            <a:ext cx="326171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Remote Data Visualization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427113" y="4365069"/>
            <a:ext cx="3302437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Utilizes Blynk Cloud for remote data visualization and instant mobile notifications.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160318" y="3413998"/>
            <a:ext cx="3756184" cy="2156579"/>
          </a:xfrm>
          <a:prstGeom prst="roundRect">
            <a:avLst>
              <a:gd name="adj" fmla="val 508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2" name="Shape 9"/>
          <p:cNvSpPr/>
          <p:nvPr/>
        </p:nvSpPr>
        <p:spPr>
          <a:xfrm>
            <a:off x="10160318" y="3391138"/>
            <a:ext cx="3756184" cy="91440"/>
          </a:xfrm>
          <a:prstGeom prst="roundRect">
            <a:avLst>
              <a:gd name="adj" fmla="val 93702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Shape 10"/>
          <p:cNvSpPr/>
          <p:nvPr/>
        </p:nvSpPr>
        <p:spPr>
          <a:xfrm>
            <a:off x="11732419" y="3108008"/>
            <a:ext cx="611981" cy="611981"/>
          </a:xfrm>
          <a:prstGeom prst="roundRect">
            <a:avLst>
              <a:gd name="adj" fmla="val 14941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1"/>
          <p:cNvSpPr/>
          <p:nvPr/>
        </p:nvSpPr>
        <p:spPr>
          <a:xfrm>
            <a:off x="11916013" y="3261003"/>
            <a:ext cx="244793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387132" y="3923943"/>
            <a:ext cx="266997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Response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0387132" y="4365069"/>
            <a:ext cx="3302556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Activates a ventilation fan via a relay when air quality exceeds safety thresholds.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00299" y="6080522"/>
            <a:ext cx="7716202" cy="1504117"/>
          </a:xfrm>
          <a:prstGeom prst="roundRect">
            <a:avLst>
              <a:gd name="adj" fmla="val 729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8" name="Shape 15"/>
          <p:cNvSpPr/>
          <p:nvPr/>
        </p:nvSpPr>
        <p:spPr>
          <a:xfrm>
            <a:off x="6200299" y="6057662"/>
            <a:ext cx="7716202" cy="91440"/>
          </a:xfrm>
          <a:prstGeom prst="roundRect">
            <a:avLst>
              <a:gd name="adj" fmla="val 93702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9" name="Shape 16"/>
          <p:cNvSpPr/>
          <p:nvPr/>
        </p:nvSpPr>
        <p:spPr>
          <a:xfrm>
            <a:off x="9752409" y="5774531"/>
            <a:ext cx="611981" cy="611981"/>
          </a:xfrm>
          <a:prstGeom prst="roundRect">
            <a:avLst>
              <a:gd name="adj" fmla="val 149416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0" name="Text 17"/>
          <p:cNvSpPr/>
          <p:nvPr/>
        </p:nvSpPr>
        <p:spPr>
          <a:xfrm>
            <a:off x="9936004" y="5927527"/>
            <a:ext cx="244793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6427113" y="6590467"/>
            <a:ext cx="2759869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Preventive Healthcare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6427113" y="7031593"/>
            <a:ext cx="7262574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Offers a low-cost, scalable approach to preventive healthcare.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967" y="542092"/>
            <a:ext cx="5138618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&amp; Objectives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9967" y="1552218"/>
            <a:ext cx="1325046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Airborne allergies and respiratory issues are increasing due to poor indoor air quality and lack of real-time monitoring. Existing systems are either expensive or reactive.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905" y="2410718"/>
            <a:ext cx="295632" cy="2956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30523" y="2404705"/>
            <a:ext cx="246423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Monitor Air Quality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30523" y="2830949"/>
            <a:ext cx="1260990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monitoring of key air quality parameters.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905" y="3546574"/>
            <a:ext cx="295632" cy="2956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30523" y="3540562"/>
            <a:ext cx="278844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Detect Allergy Triggers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1330523" y="3966805"/>
            <a:ext cx="1260990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detection of allergy-triggering conditions.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905" y="4682430"/>
            <a:ext cx="295632" cy="29563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30523" y="4676418"/>
            <a:ext cx="249221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Automatic Response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1330523" y="5102662"/>
            <a:ext cx="1260990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an automatic environmental response to poor air quality.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905" y="5818287"/>
            <a:ext cx="295632" cy="29563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30523" y="5812274"/>
            <a:ext cx="252674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Remote Notifications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1330523" y="6238518"/>
            <a:ext cx="1260990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Notify users remotely using IoT capabilities.</a:t>
            </a:r>
            <a:endParaRPr lang="en-US" sz="15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905" y="6954143"/>
            <a:ext cx="295632" cy="295632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330523" y="6948130"/>
            <a:ext cx="246423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Analysis</a:t>
            </a:r>
            <a:endParaRPr lang="en-US" sz="1900" dirty="0"/>
          </a:p>
        </p:txBody>
      </p:sp>
      <p:sp>
        <p:nvSpPr>
          <p:cNvPr id="18" name="Text 11"/>
          <p:cNvSpPr/>
          <p:nvPr/>
        </p:nvSpPr>
        <p:spPr>
          <a:xfrm>
            <a:off x="1330523" y="7374374"/>
            <a:ext cx="12609909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and visualize data for long-term analysis.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0832"/>
            <a:ext cx="638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Hardware Components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032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SAARS system utilizes a suite of sensors and components integrated with an ESP32 microcontroller.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21293"/>
            <a:ext cx="13042821" cy="4567476"/>
          </a:xfrm>
          <a:prstGeom prst="roundRect">
            <a:avLst>
              <a:gd name="adj" fmla="val 20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5" name="Shape 3"/>
          <p:cNvSpPr/>
          <p:nvPr/>
        </p:nvSpPr>
        <p:spPr>
          <a:xfrm>
            <a:off x="801410" y="272891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6" name="Text 4"/>
          <p:cNvSpPr/>
          <p:nvPr/>
        </p:nvSpPr>
        <p:spPr>
          <a:xfrm>
            <a:off x="1028462" y="287262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Component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717" y="287262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Pin Type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161" y="287262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ESP32 Pin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848606" y="2872621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337923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9"/>
          <p:cNvSpPr/>
          <p:nvPr/>
        </p:nvSpPr>
        <p:spPr>
          <a:xfrm>
            <a:off x="1028462" y="352294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MQ-135 Sensor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637717" y="352294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Analog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243161" y="352294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34 (ADC1)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848606" y="3522940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Measuring Air Quality Index (AQI)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01410" y="402955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6" name="Text 14"/>
          <p:cNvSpPr/>
          <p:nvPr/>
        </p:nvSpPr>
        <p:spPr>
          <a:xfrm>
            <a:off x="1028462" y="417326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DHT22 Sensor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3637717" y="417326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243161" y="417326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4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8848606" y="4173260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Measuring Temperature &amp; Humidity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467987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1" name="Text 19"/>
          <p:cNvSpPr/>
          <p:nvPr/>
        </p:nvSpPr>
        <p:spPr>
          <a:xfrm>
            <a:off x="1028462" y="482357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PM2.5 Dust Sensor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3637717" y="482357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Analog/PWM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6243161" y="482357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35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8848606" y="4823579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Measuring Particulate Matter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801410" y="533019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26" name="Text 24"/>
          <p:cNvSpPr/>
          <p:nvPr/>
        </p:nvSpPr>
        <p:spPr>
          <a:xfrm>
            <a:off x="1028462" y="547389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OLED Display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3637717" y="547389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I2C (SDA)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6243161" y="547389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21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8848606" y="5473898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Visualization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801410" y="598050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1" name="Text 29"/>
          <p:cNvSpPr/>
          <p:nvPr/>
        </p:nvSpPr>
        <p:spPr>
          <a:xfrm>
            <a:off x="1028462" y="612421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Relay Module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3637717" y="612421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6243161" y="612421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5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8848606" y="6124218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Controlling Exhaust Fan</a:t>
            </a:r>
            <a:endParaRPr lang="en-US" sz="1750" dirty="0"/>
          </a:p>
        </p:txBody>
      </p:sp>
      <p:sp>
        <p:nvSpPr>
          <p:cNvPr id="35" name="Shape 33"/>
          <p:cNvSpPr/>
          <p:nvPr/>
        </p:nvSpPr>
        <p:spPr>
          <a:xfrm>
            <a:off x="801410" y="663082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6" name="Text 34"/>
          <p:cNvSpPr/>
          <p:nvPr/>
        </p:nvSpPr>
        <p:spPr>
          <a:xfrm>
            <a:off x="1028462" y="6774537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Buzzer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3637717" y="6774537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6243161" y="6774537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GPIO 18</a:t>
            </a:r>
            <a:endParaRPr lang="en-US" sz="1750" dirty="0"/>
          </a:p>
        </p:txBody>
      </p:sp>
      <p:sp>
        <p:nvSpPr>
          <p:cNvPr id="39" name="Text 37"/>
          <p:cNvSpPr/>
          <p:nvPr/>
        </p:nvSpPr>
        <p:spPr>
          <a:xfrm>
            <a:off x="8848606" y="6774537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 Audible Alert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566976"/>
            <a:ext cx="518124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 Ecosystem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08038" y="1520547"/>
            <a:ext cx="7700724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for high-speed data processing and dual-path cloud communication, using Arduino IDE for firmware development.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8038" y="2412325"/>
            <a:ext cx="3747254" cy="2687717"/>
          </a:xfrm>
          <a:prstGeom prst="roundRect">
            <a:avLst>
              <a:gd name="adj" fmla="val 322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6" name="Shape 3"/>
          <p:cNvSpPr/>
          <p:nvPr/>
        </p:nvSpPr>
        <p:spPr>
          <a:xfrm>
            <a:off x="6421755" y="2626043"/>
            <a:ext cx="618530" cy="618530"/>
          </a:xfrm>
          <a:prstGeom prst="roundRect">
            <a:avLst>
              <a:gd name="adj" fmla="val 1478196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91776" y="2796064"/>
            <a:ext cx="278368" cy="2783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21755" y="3450669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Blynk IoT Platform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6421755" y="3896558"/>
            <a:ext cx="3319820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Primary GUI for real-time data visualization and mobile push notifications.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10161389" y="2412325"/>
            <a:ext cx="3747373" cy="2687717"/>
          </a:xfrm>
          <a:prstGeom prst="roundRect">
            <a:avLst>
              <a:gd name="adj" fmla="val 322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11" name="Shape 7"/>
          <p:cNvSpPr/>
          <p:nvPr/>
        </p:nvSpPr>
        <p:spPr>
          <a:xfrm>
            <a:off x="10375106" y="2626043"/>
            <a:ext cx="618530" cy="618530"/>
          </a:xfrm>
          <a:prstGeom prst="roundRect">
            <a:avLst>
              <a:gd name="adj" fmla="val 1478196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45128" y="2796064"/>
            <a:ext cx="278368" cy="27836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5106" y="3450669"/>
            <a:ext cx="277891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Firebase Real-time DB</a:t>
            </a:r>
            <a:endParaRPr lang="en-US" sz="2000" dirty="0"/>
          </a:p>
        </p:txBody>
      </p:sp>
      <p:sp>
        <p:nvSpPr>
          <p:cNvPr id="14" name="Text 9"/>
          <p:cNvSpPr/>
          <p:nvPr/>
        </p:nvSpPr>
        <p:spPr>
          <a:xfrm>
            <a:off x="10375106" y="3896558"/>
            <a:ext cx="3319939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NoSQL cloud database for permanent data persistence and historical analysis.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6208038" y="5306139"/>
            <a:ext cx="7700724" cy="2357795"/>
          </a:xfrm>
          <a:prstGeom prst="roundRect">
            <a:avLst>
              <a:gd name="adj" fmla="val 36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16" name="Shape 11"/>
          <p:cNvSpPr/>
          <p:nvPr/>
        </p:nvSpPr>
        <p:spPr>
          <a:xfrm>
            <a:off x="6421755" y="5519857"/>
            <a:ext cx="618530" cy="618530"/>
          </a:xfrm>
          <a:prstGeom prst="roundRect">
            <a:avLst>
              <a:gd name="adj" fmla="val 1478196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91776" y="5689878"/>
            <a:ext cx="278368" cy="27836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421755" y="6344483"/>
            <a:ext cx="3253978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Communication Protocols</a:t>
            </a:r>
            <a:endParaRPr lang="en-US" sz="2000" dirty="0"/>
          </a:p>
        </p:txBody>
      </p:sp>
      <p:sp>
        <p:nvSpPr>
          <p:cNvPr id="19" name="Text 13"/>
          <p:cNvSpPr/>
          <p:nvPr/>
        </p:nvSpPr>
        <p:spPr>
          <a:xfrm>
            <a:off x="6421755" y="6790373"/>
            <a:ext cx="7273290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HTTP/SSL for Firebase updates and Blynk Protocol for low-latency control.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250" y="539710"/>
            <a:ext cx="4762500" cy="593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4250" y="1417558"/>
            <a:ext cx="78155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SAARS follows a multi-tier IoT model to ensure reliability and scalability.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64250" y="1934647"/>
            <a:ext cx="189786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64250" y="2234208"/>
            <a:ext cx="7815501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4"/>
          <p:cNvSpPr/>
          <p:nvPr/>
        </p:nvSpPr>
        <p:spPr>
          <a:xfrm>
            <a:off x="664250" y="2374821"/>
            <a:ext cx="23726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Perception Layer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64250" y="2785229"/>
            <a:ext cx="78155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MQ-135, DHT22, and PM2.5 sensors capture raw environmental data.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64250" y="3420904"/>
            <a:ext cx="189786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64250" y="3720465"/>
            <a:ext cx="7815501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664250" y="3861078"/>
            <a:ext cx="23726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Processing Layer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64250" y="4271486"/>
            <a:ext cx="78155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ESP32 Microcontroller digitizes sensor signals and executes threshold logic.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64250" y="4907161"/>
            <a:ext cx="189786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64250" y="5206722"/>
            <a:ext cx="7815501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5" name="Text 12"/>
          <p:cNvSpPr/>
          <p:nvPr/>
        </p:nvSpPr>
        <p:spPr>
          <a:xfrm>
            <a:off x="664250" y="5347335"/>
            <a:ext cx="23726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Connectivity Layer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64250" y="5757743"/>
            <a:ext cx="78155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ESP32 pushes data to Blynk Cloud for monitoring and Firebase for storage.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664250" y="6393418"/>
            <a:ext cx="189786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8" name="Shape 15"/>
          <p:cNvSpPr/>
          <p:nvPr/>
        </p:nvSpPr>
        <p:spPr>
          <a:xfrm>
            <a:off x="664250" y="6692979"/>
            <a:ext cx="7815501" cy="2286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9" name="Text 16"/>
          <p:cNvSpPr/>
          <p:nvPr/>
        </p:nvSpPr>
        <p:spPr>
          <a:xfrm>
            <a:off x="664250" y="6833592"/>
            <a:ext cx="23726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 Layer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664250" y="7244001"/>
            <a:ext cx="78155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interact via the Blynk Mobile App for statistics and alerts.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4928473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Details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Hardware interfaced with ESP32; firmware samples data every 2 seconds.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72" y="2054185"/>
            <a:ext cx="6488311" cy="64883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6537" y="2014776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Dual-Cloud Integration: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Secure data transmission using unique Authentication Tokens for Blynk and Database Secrets for Firebase.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6537" y="2636877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Automation Logic: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"Smart-Response" algorithm triggers exhaust fan and buzzer if PM2.5 or Gas levels exceed thresholds.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6537" y="3258979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 Visualization: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I2C-based OLED display provides immediate local readout, functional without internet.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95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Testing &amp;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184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SAARS was tested under baseline and pollutant detection scenarios.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536508"/>
            <a:ext cx="7556421" cy="2992041"/>
          </a:xfrm>
          <a:prstGeom prst="roundRect">
            <a:avLst>
              <a:gd name="adj" fmla="val 318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6" name="Shape 3"/>
          <p:cNvSpPr/>
          <p:nvPr/>
        </p:nvSpPr>
        <p:spPr>
          <a:xfrm>
            <a:off x="801410" y="2544128"/>
            <a:ext cx="7541181" cy="1669852"/>
          </a:xfrm>
          <a:prstGeom prst="roundRect">
            <a:avLst>
              <a:gd name="adj" fmla="val 5705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4"/>
          <p:cNvSpPr/>
          <p:nvPr/>
        </p:nvSpPr>
        <p:spPr>
          <a:xfrm>
            <a:off x="1028224" y="2770942"/>
            <a:ext cx="28479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Scenario A: Baseline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3261360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in ventilated room. AQI below threshold, fan OFF, OLED displayed "Air Quality: Good".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4213979"/>
            <a:ext cx="7541181" cy="1306949"/>
          </a:xfrm>
          <a:prstGeom prst="rect">
            <a:avLst/>
          </a:prstGeom>
          <a:solidFill>
            <a:srgbClr val="DADBF1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0" name="Shape 7"/>
          <p:cNvSpPr/>
          <p:nvPr/>
        </p:nvSpPr>
        <p:spPr>
          <a:xfrm>
            <a:off x="801410" y="4213979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1028224" y="4440793"/>
            <a:ext cx="42883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Scenario B: Pollutant Detection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493121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Smoke introduced near MQ-135. AQI spiked above threshold.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86871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Response: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93790" y="66341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Relay activated Exhaust Fan, Buzzer sounded, and notification pushed to Blynk Mobile App.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692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 Light</vt:lpstr>
      <vt:lpstr>Arial</vt:lpstr>
      <vt:lpstr>Inter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ok</dc:creator>
  <cp:lastModifiedBy>23-NTU-CS-FL-1019</cp:lastModifiedBy>
  <cp:revision>2</cp:revision>
  <dcterms:created xsi:type="dcterms:W3CDTF">2026-01-04T12:39:35Z</dcterms:created>
  <dcterms:modified xsi:type="dcterms:W3CDTF">2026-01-04T12:46:12Z</dcterms:modified>
</cp:coreProperties>
</file>